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2"/>
  </p:notesMasterIdLst>
  <p:sldIdLst>
    <p:sldId id="268" r:id="rId5"/>
    <p:sldId id="270" r:id="rId6"/>
    <p:sldId id="271" r:id="rId7"/>
    <p:sldId id="272" r:id="rId8"/>
    <p:sldId id="274" r:id="rId9"/>
    <p:sldId id="273" r:id="rId10"/>
    <p:sldId id="27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F6BF3D-06C8-4FAA-9334-B7A2906874A4}" v="7" dt="2021-01-14T06:55:10.2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-1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horiar" userId="088b9e6b92cd0af6" providerId="LiveId" clId="{41F6BF3D-06C8-4FAA-9334-B7A2906874A4}"/>
    <pc:docChg chg="modSld">
      <pc:chgData name="Shahoriar" userId="088b9e6b92cd0af6" providerId="LiveId" clId="{41F6BF3D-06C8-4FAA-9334-B7A2906874A4}" dt="2021-01-14T06:55:10.280" v="30" actId="1076"/>
      <pc:docMkLst>
        <pc:docMk/>
      </pc:docMkLst>
      <pc:sldChg chg="addSp modSp">
        <pc:chgData name="Shahoriar" userId="088b9e6b92cd0af6" providerId="LiveId" clId="{41F6BF3D-06C8-4FAA-9334-B7A2906874A4}" dt="2021-01-14T06:55:10.280" v="30" actId="1076"/>
        <pc:sldMkLst>
          <pc:docMk/>
          <pc:sldMk cId="621485261" sldId="273"/>
        </pc:sldMkLst>
        <pc:spChg chg="add mod">
          <ac:chgData name="Shahoriar" userId="088b9e6b92cd0af6" providerId="LiveId" clId="{41F6BF3D-06C8-4FAA-9334-B7A2906874A4}" dt="2021-01-14T06:55:10.280" v="30" actId="1076"/>
          <ac:spMkLst>
            <pc:docMk/>
            <pc:sldMk cId="621485261" sldId="273"/>
            <ac:spMk id="5" creationId="{3522C797-08E8-4021-91EA-395E255D2812}"/>
          </ac:spMkLst>
        </pc:spChg>
      </pc:sldChg>
      <pc:sldChg chg="addSp delSp modSp mod">
        <pc:chgData name="Shahoriar" userId="088b9e6b92cd0af6" providerId="LiveId" clId="{41F6BF3D-06C8-4FAA-9334-B7A2906874A4}" dt="2021-01-14T06:54:25.128" v="27" actId="1076"/>
        <pc:sldMkLst>
          <pc:docMk/>
          <pc:sldMk cId="4154978076" sldId="275"/>
        </pc:sldMkLst>
        <pc:spChg chg="mod">
          <ac:chgData name="Shahoriar" userId="088b9e6b92cd0af6" providerId="LiveId" clId="{41F6BF3D-06C8-4FAA-9334-B7A2906874A4}" dt="2021-01-14T06:54:22.383" v="26" actId="1076"/>
          <ac:spMkLst>
            <pc:docMk/>
            <pc:sldMk cId="4154978076" sldId="275"/>
            <ac:spMk id="2" creationId="{5FCDD40E-A58A-4B8D-ADFD-49E7579F92BF}"/>
          </ac:spMkLst>
        </pc:spChg>
        <pc:spChg chg="del">
          <ac:chgData name="Shahoriar" userId="088b9e6b92cd0af6" providerId="LiveId" clId="{41F6BF3D-06C8-4FAA-9334-B7A2906874A4}" dt="2021-01-14T06:52:58.842" v="0"/>
          <ac:spMkLst>
            <pc:docMk/>
            <pc:sldMk cId="4154978076" sldId="275"/>
            <ac:spMk id="3" creationId="{CC41577F-2879-4A9C-8EFB-841FEC4EC30A}"/>
          </ac:spMkLst>
        </pc:spChg>
        <pc:picChg chg="add mod">
          <ac:chgData name="Shahoriar" userId="088b9e6b92cd0af6" providerId="LiveId" clId="{41F6BF3D-06C8-4FAA-9334-B7A2906874A4}" dt="2021-01-14T06:54:25.128" v="27" actId="1076"/>
          <ac:picMkLst>
            <pc:docMk/>
            <pc:sldMk cId="4154978076" sldId="275"/>
            <ac:picMk id="4098" creationId="{C8FD0E3F-A49D-4C96-B6A0-C274560F2134}"/>
          </ac:picMkLst>
        </pc:picChg>
      </pc:sldChg>
    </pc:docChg>
  </pc:docChgLst>
</pc:chgInfo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176FF-F5B4-4D45-8779-9F0F455743E8}" type="datetimeFigureOut">
              <a:rPr lang="en-US" smtClean="0"/>
              <a:t>1/14/2021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F7FBCA-4BE8-4FB5-91BD-69C6AC6BDB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236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60ADF3C0-B1FB-42DC-B478-AF84C3CE5C3C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DA58D-CE36-42FB-A681-D4975774D88C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E26B-855B-4DB6-BFA6-A35E4D51FCF3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D5F4-8AF8-46B9-B655-FECF27EF63FD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19408-9C27-42D0-A3E3-2484768A8F22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DC33F-8D7B-46CC-9F59-1A17976147CE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2513A-523B-4CD2-9C8B-D457F28F4ABD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548E7-81A7-49BE-B31E-01672C55CDBE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8A03C-BA82-4F79-A730-B582D55F1D51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17FC7-A8BD-4D51-8A8C-57C129BB2ED5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B8F2-452F-47BB-A0B0-A22052EA7BBF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A4FA73F-E3AE-4666-833E-DAC3CC7447FA}" type="datetime1">
              <a:rPr lang="en-US" smtClean="0"/>
              <a:t>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oxsl.com/blog/116/why-choose-web-development-as-your-career-opti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ls.gov/ooh/computer-and-information-technology/web-developers.ht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pages of a book">
            <a:extLst>
              <a:ext uri="{FF2B5EF4-FFF2-40B4-BE49-F238E27FC236}">
                <a16:creationId xmlns:a16="http://schemas.microsoft.com/office/drawing/2014/main" id="{E8B6E499-B9AF-4C9F-9B5A-1EFCE8B402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40" r="9545"/>
          <a:stretch/>
        </p:blipFill>
        <p:spPr>
          <a:xfrm>
            <a:off x="452761" y="10"/>
            <a:ext cx="564323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E48B8D-7A59-42A4-A61B-B66E6063D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2057400"/>
            <a:ext cx="5928860" cy="2013857"/>
          </a:xfrm>
        </p:spPr>
        <p:txBody>
          <a:bodyPr>
            <a:normAutofit/>
          </a:bodyPr>
          <a:lstStyle/>
          <a:p>
            <a:r>
              <a:rPr lang="en-US" dirty="0"/>
              <a:t>Web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71044-9D2C-42D1-8B31-E3D6F11C6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1372688"/>
            <a:ext cx="3950503" cy="169164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>
                    <a:lumMod val="85000"/>
                  </a:schemeClr>
                </a:solidFill>
              </a:rPr>
              <a:t>Career in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1ECFAE41-B8DC-4CCC-938B-AFB973E92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46331" y="0"/>
            <a:ext cx="89423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644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5BABA-6BFF-4FE1-92EC-96E5906F5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pPr algn="l" fontAlgn="t"/>
            <a:r>
              <a:rPr lang="en-US" b="0" i="0" u="sng" strike="noStrike" dirty="0">
                <a:solidFill>
                  <a:srgbClr val="660099"/>
                </a:solidFill>
                <a:effectLst/>
                <a:latin typeface="Google Sans"/>
                <a:hlinkClick r:id="rId2"/>
              </a:rPr>
              <a:t>Why Choose Web Development as Your Career Option?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FC5C46-84BB-448E-A156-6960583F0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476500"/>
            <a:ext cx="8595360" cy="4663440"/>
          </a:xfrm>
        </p:spPr>
        <p:txBody>
          <a:bodyPr>
            <a:normAutofit/>
          </a:bodyPr>
          <a:lstStyle/>
          <a:p>
            <a:pPr algn="l"/>
            <a:r>
              <a:rPr lang="en-US" sz="2400" b="0" i="0" dirty="0">
                <a:solidFill>
                  <a:srgbClr val="252525"/>
                </a:solidFill>
                <a:effectLst/>
                <a:latin typeface="Raleway Regular"/>
              </a:rPr>
              <a:t>1 Now Hiring! There Are Web Dev Jobs Available</a:t>
            </a:r>
          </a:p>
          <a:p>
            <a:pPr algn="l"/>
            <a:r>
              <a:rPr lang="en-US" sz="2400" b="0" i="0" dirty="0">
                <a:solidFill>
                  <a:srgbClr val="252525"/>
                </a:solidFill>
                <a:effectLst/>
                <a:latin typeface="Raleway Regular"/>
              </a:rPr>
              <a:t>2 A Great Income</a:t>
            </a:r>
          </a:p>
          <a:p>
            <a:pPr algn="l"/>
            <a:r>
              <a:rPr lang="en-US" sz="2400" dirty="0">
                <a:solidFill>
                  <a:srgbClr val="252525"/>
                </a:solidFill>
                <a:latin typeface="Raleway Regular"/>
              </a:rPr>
              <a:t>3 </a:t>
            </a:r>
            <a:r>
              <a:rPr lang="en-US" sz="2400" b="0" i="0" dirty="0">
                <a:solidFill>
                  <a:srgbClr val="252525"/>
                </a:solidFill>
                <a:effectLst/>
                <a:latin typeface="Raleway Regular"/>
              </a:rPr>
              <a:t>You Can Work From Anywhere</a:t>
            </a:r>
          </a:p>
          <a:p>
            <a:pPr algn="l"/>
            <a:r>
              <a:rPr lang="en-US" sz="2400" b="0" i="0" dirty="0">
                <a:solidFill>
                  <a:srgbClr val="252525"/>
                </a:solidFill>
                <a:effectLst/>
                <a:latin typeface="Raleway Regular"/>
              </a:rPr>
              <a:t>4 You Can Work at an Awesome Tech Company</a:t>
            </a:r>
          </a:p>
          <a:p>
            <a:pPr algn="l"/>
            <a:r>
              <a:rPr lang="en-US" sz="2400" b="0" i="0" dirty="0">
                <a:solidFill>
                  <a:srgbClr val="252525"/>
                </a:solidFill>
                <a:effectLst/>
                <a:latin typeface="Raleway Regular"/>
              </a:rPr>
              <a:t>5 There Are Always Freelance Opportunities</a:t>
            </a:r>
          </a:p>
          <a:p>
            <a:pPr algn="l"/>
            <a:r>
              <a:rPr lang="en-US" sz="2400" dirty="0">
                <a:solidFill>
                  <a:srgbClr val="252525"/>
                </a:solidFill>
                <a:latin typeface="Raleway Regular"/>
              </a:rPr>
              <a:t>6</a:t>
            </a:r>
            <a:r>
              <a:rPr lang="en-US" sz="2400" b="0" i="0" dirty="0">
                <a:solidFill>
                  <a:srgbClr val="252525"/>
                </a:solidFill>
                <a:effectLst/>
                <a:latin typeface="Raleway Regular"/>
              </a:rPr>
              <a:t> It's Creative and Fun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9209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7B918-EE18-48FB-9C37-14BA29EA5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C0055"/>
                </a:solidFill>
                <a:effectLst/>
                <a:latin typeface="Play"/>
              </a:rPr>
              <a:t>What Does a Web Developer Do?</a:t>
            </a:r>
            <a:br>
              <a:rPr lang="en-US" b="1" i="0" dirty="0">
                <a:solidFill>
                  <a:srgbClr val="0C0055"/>
                </a:solidFill>
                <a:effectLst/>
                <a:latin typeface="Play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BB2EC-9FEB-4B73-803D-91CED9D88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372" y="1463040"/>
            <a:ext cx="9692640" cy="5029200"/>
          </a:xfrm>
        </p:spPr>
        <p:txBody>
          <a:bodyPr>
            <a:noAutofit/>
          </a:bodyPr>
          <a:lstStyle/>
          <a:p>
            <a:pPr algn="l"/>
            <a:r>
              <a:rPr lang="en-US" i="0" dirty="0">
                <a:solidFill>
                  <a:srgbClr val="0C0055"/>
                </a:solidFill>
                <a:effectLst/>
                <a:latin typeface="Arial Nova" panose="020B0504020202020204" pitchFamily="34" charset="0"/>
              </a:rPr>
              <a:t>Web development and web design share many commonalities, but they differ in some key areas. </a:t>
            </a:r>
          </a:p>
          <a:p>
            <a:pPr algn="l"/>
            <a:r>
              <a:rPr lang="en-US" i="0" dirty="0">
                <a:solidFill>
                  <a:srgbClr val="0C0055"/>
                </a:solidFill>
                <a:effectLst/>
                <a:latin typeface="Arial Nova" panose="020B0504020202020204" pitchFamily="34" charset="0"/>
              </a:rPr>
              <a:t>Web design deals with the front-end of a website, concerning itself with appearance and user experience. Web development, on the other hand, deals with building technical front-end and/or back-end code that informs site function. </a:t>
            </a:r>
          </a:p>
          <a:p>
            <a:pPr algn="l"/>
            <a:r>
              <a:rPr lang="en-US" i="0" dirty="0">
                <a:solidFill>
                  <a:srgbClr val="0C0055"/>
                </a:solidFill>
                <a:effectLst/>
                <a:latin typeface="Arial Nova" panose="020B0504020202020204" pitchFamily="34" charset="0"/>
              </a:rPr>
              <a:t>Web developers may work exclusively on front-end code, back-end code, or both, and many modern jobs also require overlap into web design. </a:t>
            </a:r>
          </a:p>
          <a:p>
            <a:pPr algn="l"/>
            <a:r>
              <a:rPr lang="en-US" i="0" dirty="0">
                <a:solidFill>
                  <a:srgbClr val="0C0055"/>
                </a:solidFill>
                <a:effectLst/>
                <a:latin typeface="Arial Nova" panose="020B0504020202020204" pitchFamily="34" charset="0"/>
              </a:rPr>
              <a:t>These professionals may work independently on a freelance basis or with marketing or IT departments.</a:t>
            </a:r>
          </a:p>
          <a:p>
            <a:pPr algn="l"/>
            <a:r>
              <a:rPr lang="en-US" i="0" dirty="0">
                <a:solidFill>
                  <a:srgbClr val="0C0055"/>
                </a:solidFill>
                <a:effectLst/>
                <a:latin typeface="Arial Nova" panose="020B0504020202020204" pitchFamily="34" charset="0"/>
              </a:rPr>
              <a:t>Entry-level jobs often require only a small amount of formal education and training. As the internet continues to expand, so does the demand for talented web developers, making this career an attractive option. </a:t>
            </a:r>
          </a:p>
          <a:p>
            <a:pPr algn="l"/>
            <a:r>
              <a:rPr lang="en-US" i="0" dirty="0">
                <a:solidFill>
                  <a:srgbClr val="0C0055"/>
                </a:solidFill>
                <a:effectLst/>
                <a:latin typeface="Arial Nova" panose="020B0504020202020204" pitchFamily="34" charset="0"/>
              </a:rPr>
              <a:t>The </a:t>
            </a:r>
            <a:r>
              <a:rPr lang="en-US" i="0" u="none" strike="noStrike" dirty="0">
                <a:solidFill>
                  <a:srgbClr val="524BAF"/>
                </a:solidFill>
                <a:effectLst/>
                <a:latin typeface="Arial Nova" panose="020B0504020202020204" pitchFamily="34" charset="0"/>
                <a:hlinkClick r:id="rId2"/>
              </a:rPr>
              <a:t>U.S. Bureau of Labor Statistics</a:t>
            </a:r>
            <a:r>
              <a:rPr lang="en-US" i="0" dirty="0">
                <a:solidFill>
                  <a:srgbClr val="0C0055"/>
                </a:solidFill>
                <a:effectLst/>
                <a:latin typeface="Arial Nova" panose="020B0504020202020204" pitchFamily="34" charset="0"/>
              </a:rPr>
              <a:t> (BLS) projects that web development jobs will grow by 13% between 2018 and 2028 — much faster than the national average growth for all occupations.</a:t>
            </a:r>
          </a:p>
          <a:p>
            <a:endParaRPr lang="en-US" dirty="0"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621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17625-8E98-4302-8B82-3AD0FD5E5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0C0055"/>
                </a:solidFill>
                <a:effectLst/>
                <a:latin typeface="Play"/>
              </a:rPr>
              <a:t>Key Hard Skills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0C0055"/>
                </a:solidFill>
                <a:effectLst/>
                <a:latin typeface="Play"/>
              </a:rPr>
            </a:b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EA73618-6685-417A-A2CC-A51F7F36B7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414272" y="1448129"/>
            <a:ext cx="5024628" cy="46747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2856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FRONTEND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HTML 5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Nova" panose="020B0504020202020204" pitchFamily="34" charset="0"/>
              </a:rPr>
              <a:t>CSS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Nova" panose="020B0504020202020204" pitchFamily="34" charset="0"/>
              </a:rPr>
              <a:t>JAVASCRIPT </a:t>
            </a:r>
            <a:r>
              <a:rPr lang="en-US" altLang="en-US" sz="1600" dirty="0">
                <a:latin typeface="Arial Nova" panose="020B0504020202020204" pitchFamily="34" charset="0"/>
              </a:rPr>
              <a:t>( FRAMEWORK : ANGULAR JS )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Nova" panose="020B0504020202020204" pitchFamily="34" charset="0"/>
              </a:rPr>
              <a:t>( LIBRARY: REACT JS , JQUERY)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b="1" dirty="0">
                <a:solidFill>
                  <a:srgbClr val="0070C0"/>
                </a:solidFill>
              </a:rPr>
              <a:t>BACKEND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Nova" panose="020B0504020202020204" pitchFamily="34" charset="0"/>
              </a:rPr>
              <a:t>PHP ( FRAMEWORK : LARAVEL , CODEIGNITER )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Nova" panose="020B0504020202020204" pitchFamily="34" charset="0"/>
              </a:rPr>
              <a:t>( CMS : WORDPRESS , JOOMLA 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Nova" panose="020B0504020202020204" pitchFamily="34" charset="0"/>
              </a:rPr>
              <a:t>PYTHON ( FRAMEWORK : DJANGO , FLASK)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Nova" panose="020B0504020202020204" pitchFamily="34" charset="0"/>
              </a:rPr>
              <a:t>JAVA ( FRAMEWORK : )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latin typeface="Arial Nova" panose="020B0504020202020204" pitchFamily="34" charset="0"/>
              </a:rPr>
              <a:t>C# ( FRAMEWORK : ASP .NET)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4DBFE3-4F62-42FC-B68F-D60B34E101D3}"/>
              </a:ext>
            </a:extLst>
          </p:cNvPr>
          <p:cNvSpPr txBox="1"/>
          <p:nvPr/>
        </p:nvSpPr>
        <p:spPr>
          <a:xfrm>
            <a:off x="7726553" y="1448129"/>
            <a:ext cx="6102350" cy="2115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latin typeface="Arial Nova" panose="020B0504020202020204" pitchFamily="34" charset="0"/>
              </a:rPr>
              <a:t>MYSQL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latin typeface="Arial Nova" panose="020B0504020202020204" pitchFamily="34" charset="0"/>
              </a:rPr>
              <a:t>ORACLE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latin typeface="Arial Nova" panose="020B0504020202020204" pitchFamily="34" charset="0"/>
              </a:rPr>
              <a:t>MONGODB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 dirty="0">
                <a:latin typeface="Arial Nova" panose="020B0504020202020204" pitchFamily="34" charset="0"/>
              </a:rPr>
              <a:t>POSTGRES</a:t>
            </a:r>
          </a:p>
        </p:txBody>
      </p:sp>
    </p:spTree>
    <p:extLst>
      <p:ext uri="{BB962C8B-B14F-4D97-AF65-F5344CB8AC3E}">
        <p14:creationId xmlns:p14="http://schemas.microsoft.com/office/powerpoint/2010/main" val="2308608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17625-8E98-4302-8B82-3AD0FD5E5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0" dirty="0">
                <a:solidFill>
                  <a:srgbClr val="0C0055"/>
                </a:solidFill>
                <a:effectLst/>
                <a:latin typeface="Play"/>
              </a:rPr>
              <a:t>Key Soft Skills</a:t>
            </a:r>
            <a:b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0C0055"/>
                </a:solidFill>
                <a:effectLst/>
                <a:latin typeface="Play"/>
              </a:rPr>
            </a:b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EA73618-6685-417A-A2CC-A51F7F36B7C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63472" y="1934021"/>
            <a:ext cx="9812528" cy="29899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2856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400" b="1" i="0" dirty="0">
                <a:solidFill>
                  <a:srgbClr val="0C0055"/>
                </a:solidFill>
                <a:effectLst/>
                <a:latin typeface="Play"/>
              </a:rPr>
              <a:t>Multitasking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400" b="1" i="0" dirty="0">
                <a:solidFill>
                  <a:srgbClr val="0C0055"/>
                </a:solidFill>
                <a:effectLst/>
                <a:latin typeface="Play"/>
              </a:rPr>
              <a:t>Self-motivation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400" b="1" i="0" dirty="0">
                <a:solidFill>
                  <a:srgbClr val="0C0055"/>
                </a:solidFill>
                <a:effectLst/>
                <a:latin typeface="Play"/>
              </a:rPr>
              <a:t>Organizational Skills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400" b="1" i="0" dirty="0">
                <a:solidFill>
                  <a:srgbClr val="0C0055"/>
                </a:solidFill>
                <a:effectLst/>
                <a:latin typeface="Play"/>
              </a:rPr>
              <a:t>Attention to Detail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78041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99ED6D-365F-4CAE-942F-ECA78F74B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0FF873-0D97-4AE7-A97E-539910376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6768BE1-04F9-4FF2-A066-7018ABE6B8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7404353"/>
              </p:ext>
            </p:extLst>
          </p:nvPr>
        </p:nvGraphicFramePr>
        <p:xfrm>
          <a:off x="1100667" y="669109"/>
          <a:ext cx="9548708" cy="5519785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</a:tblPr>
              <a:tblGrid>
                <a:gridCol w="1511165">
                  <a:extLst>
                    <a:ext uri="{9D8B030D-6E8A-4147-A177-3AD203B41FA5}">
                      <a16:colId xmlns:a16="http://schemas.microsoft.com/office/drawing/2014/main" val="1684303694"/>
                    </a:ext>
                  </a:extLst>
                </a:gridCol>
                <a:gridCol w="3915450">
                  <a:extLst>
                    <a:ext uri="{9D8B030D-6E8A-4147-A177-3AD203B41FA5}">
                      <a16:colId xmlns:a16="http://schemas.microsoft.com/office/drawing/2014/main" val="1006281274"/>
                    </a:ext>
                  </a:extLst>
                </a:gridCol>
                <a:gridCol w="4122093">
                  <a:extLst>
                    <a:ext uri="{9D8B030D-6E8A-4147-A177-3AD203B41FA5}">
                      <a16:colId xmlns:a16="http://schemas.microsoft.com/office/drawing/2014/main" val="42437568"/>
                    </a:ext>
                  </a:extLst>
                </a:gridCol>
              </a:tblGrid>
              <a:tr h="4112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cap="none" spc="0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</a:rPr>
                        <a:t>Parameter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cap="none" spc="0" dirty="0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</a:rPr>
                        <a:t>Web Application</a:t>
                      </a:r>
                    </a:p>
                  </a:txBody>
                  <a:tcPr marL="112944" marR="41926" marT="86880" marB="8688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cap="none" spc="0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</a:rPr>
                        <a:t>Website</a:t>
                      </a:r>
                    </a:p>
                  </a:txBody>
                  <a:tcPr marL="112944" marR="41926" marT="86880" marB="8688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866375"/>
                  </a:ext>
                </a:extLst>
              </a:tr>
              <a:tr h="613953"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Created for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A web application is designed for interaction with the end user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A website mostly consists of static content. It is publicly accessible to all the visitors.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842360"/>
                  </a:ext>
                </a:extLst>
              </a:tr>
              <a:tr h="816673"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User interaction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In a web application, the user not only read the page content but also manipulate the restricted data.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A website provides visual &amp; text content which user can view and read, but not affect it 's functioning.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1143116"/>
                  </a:ext>
                </a:extLst>
              </a:tr>
              <a:tr h="1222114"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Authentication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Web applications need authentication, as they offer a much broader scope of options than websites.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Authentication is not obligatory for informational websites. The user may ask to register to get a regular update or to access additional options. This features not available for the unregistered website visitors.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6485229"/>
                  </a:ext>
                </a:extLst>
              </a:tr>
              <a:tr h="613953"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Task and Complexity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Web application functions are quite higher and complex compared to a website.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The website displays the collected data and information on a specific page.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228537"/>
                  </a:ext>
                </a:extLst>
              </a:tr>
              <a:tr h="613953"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Type of software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The web application development is part of the website. It is itself not a complete website.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The website is a complete product, which you access with the help of your browser.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9797705"/>
                  </a:ext>
                </a:extLst>
              </a:tr>
              <a:tr h="411233"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Compilation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The site must be precompiled before deployment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The site doesn't need to be pre-compiled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4680523"/>
                  </a:ext>
                </a:extLst>
              </a:tr>
              <a:tr h="816673"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Deployment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All changes require the entire project to be re-compiled and deployed.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  <a:effectLst/>
                          <a:latin typeface="Arial Nova" panose="020B0504020202020204" pitchFamily="34" charset="0"/>
                        </a:rPr>
                        <a:t>Small changes never require a full re-compilation and deployment. You just need to update the HTML code.</a:t>
                      </a:r>
                    </a:p>
                  </a:txBody>
                  <a:tcPr marL="112944" marR="41926" marT="86880" marB="86880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500313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3522C797-08E8-4021-91EA-395E255D28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5900" y="211906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  <a:t>Difference between Website and Web Application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222222"/>
                </a:solidFill>
                <a:effectLst/>
                <a:latin typeface="Source Sans Pro" panose="020B0503030403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485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DD40E-A58A-4B8D-ADFD-49E7579F9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5972" y="0"/>
            <a:ext cx="4834128" cy="785018"/>
          </a:xfrm>
        </p:spPr>
        <p:txBody>
          <a:bodyPr/>
          <a:lstStyle/>
          <a:p>
            <a:r>
              <a:rPr lang="en-US" dirty="0">
                <a:latin typeface="Aharoni" panose="020B0604020202020204" pitchFamily="2" charset="-79"/>
                <a:cs typeface="Aharoni" panose="020B0604020202020204" pitchFamily="2" charset="-79"/>
              </a:rPr>
              <a:t>SDLC METHOD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8FD0E3F-A49D-4C96-B6A0-C274560F21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0556" y="904478"/>
            <a:ext cx="5049044" cy="5049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497807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C17B96-44E1-4D27-8275-49488FA5EB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E274086-DBC4-4534-ADD1-A99867C702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1F3672F-4ECD-442D-A450-8D0D8AE9AB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566</Words>
  <Application>Microsoft Office PowerPoint</Application>
  <PresentationFormat>Widescreen</PresentationFormat>
  <Paragraphs>66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Aharoni</vt:lpstr>
      <vt:lpstr>Arial</vt:lpstr>
      <vt:lpstr>Arial Nova</vt:lpstr>
      <vt:lpstr>Calibri</vt:lpstr>
      <vt:lpstr>Century Schoolbook</vt:lpstr>
      <vt:lpstr>Google Sans</vt:lpstr>
      <vt:lpstr>Play</vt:lpstr>
      <vt:lpstr>Raleway Regular</vt:lpstr>
      <vt:lpstr>Source Sans Pro</vt:lpstr>
      <vt:lpstr>Wingdings 2</vt:lpstr>
      <vt:lpstr>View</vt:lpstr>
      <vt:lpstr>Web Development</vt:lpstr>
      <vt:lpstr>Why Choose Web Development as Your Career Option?</vt:lpstr>
      <vt:lpstr>What Does a Web Developer Do? </vt:lpstr>
      <vt:lpstr>Key Hard Skills </vt:lpstr>
      <vt:lpstr>Key Soft Skills </vt:lpstr>
      <vt:lpstr>PowerPoint Presentation</vt:lpstr>
      <vt:lpstr>SDLC METHOD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</dc:title>
  <dc:creator>Shahoriar</dc:creator>
  <cp:lastModifiedBy>Shahoriar</cp:lastModifiedBy>
  <cp:revision>2</cp:revision>
  <dcterms:created xsi:type="dcterms:W3CDTF">2021-01-14T06:34:16Z</dcterms:created>
  <dcterms:modified xsi:type="dcterms:W3CDTF">2021-01-14T06:55:10Z</dcterms:modified>
</cp:coreProperties>
</file>

<file path=docProps/thumbnail.jpeg>
</file>